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312" r:id="rId5"/>
    <p:sldId id="308" r:id="rId6"/>
    <p:sldId id="275" r:id="rId7"/>
    <p:sldId id="291" r:id="rId8"/>
    <p:sldId id="292" r:id="rId9"/>
    <p:sldId id="293" r:id="rId10"/>
    <p:sldId id="294" r:id="rId11"/>
    <p:sldId id="309" r:id="rId12"/>
    <p:sldId id="318" r:id="rId13"/>
    <p:sldId id="319" r:id="rId14"/>
    <p:sldId id="320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E81F-B32C-EF4E-83A4-09346DC0FD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49DA6-E566-5D47-AD9A-4AD17E973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48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9DA6-E566-5D47-AD9A-4AD17E973C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06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9DA6-E566-5D47-AD9A-4AD17E973C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98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Поиск учреждения культуры (1.</a:t>
            </a:r>
            <a:r>
              <a:rPr lang="ru-RU" baseline="0" dirty="0" smtClean="0"/>
              <a:t> по названию;2. по виду)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9DA6-E566-5D47-AD9A-4AD17E973C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56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Интернет-портал,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получатель может выбрать учреждение и поставить ему оценки.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 показал, что данный способ сбора информации самый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низкозатратный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количество оценок крайне невысоко. В целом, за месяц получается по 10-15 достоверных оценок на учреждение.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случаи, когда количество оценок набиралось до 100 за неделю, но здесь внутренние системы контроля обнаруживают недобросовестные приемы голосования и исключают данные оценки из рейтинга.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Концертно-зрелищный центр решил при помощи прокси-серверов выставить многочисленные оценки из Брюсселя, Вены, Праги и Амстердама за короткий промежуток времени.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 пример – ЦЕНТРАЛЬНАЯ БИБЛИОТЕКА получила много оценок, но при оценивании указывались несуществующие адреса электронной почты.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 изобретательности продемонстрировал ТЕАТР ДРАМЫ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создали полу-робота, который заходил раз  на сайт и ставил оценки,  а человек только вводил код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антиспама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оценки сохраняются в системе, но не учитываются при расчете рейтинга.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9DA6-E566-5D47-AD9A-4AD17E973C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40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9DA6-E566-5D47-AD9A-4AD17E973C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8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28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0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04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3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2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31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6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5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54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4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3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9793-1BAA-46A4-BA7F-1D2DC3318F0C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1EF4-DEC4-42A0-803B-80544693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55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739900"/>
            <a:ext cx="77048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Функционирование системы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независимой оценки качества услуг 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в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сфере культуры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1026" name="Picture 2" descr="D:\Мои документы\БРЕНДБУК\KCHR_logo_gold-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12144404"/>
            <a:ext cx="3428928" cy="3428928"/>
          </a:xfrm>
          <a:prstGeom prst="rect">
            <a:avLst/>
          </a:prstGeom>
          <a:noFill/>
        </p:spPr>
      </p:pic>
      <p:pic>
        <p:nvPicPr>
          <p:cNvPr id="1028" name="Picture 4" descr="C:\Users\999\Desktop\KCHR_logo_gold-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221457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54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5442613" cy="33825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Альтернативный процесс 10"/>
          <p:cNvSpPr/>
          <p:nvPr/>
        </p:nvSpPr>
        <p:spPr>
          <a:xfrm>
            <a:off x="5967791" y="2435841"/>
            <a:ext cx="2708665" cy="3585447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Телефонный опрос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Интервью на выходе из учреждения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5137" y="571481"/>
            <a:ext cx="798227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Изучение мнения получателей услуг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(социологическое исследование)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602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Альтернативный процесс 6"/>
          <p:cNvSpPr/>
          <p:nvPr/>
        </p:nvSpPr>
        <p:spPr>
          <a:xfrm>
            <a:off x="2398921" y="2245512"/>
            <a:ext cx="1728191" cy="406266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1. Доступность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9" name="Альтернативный процесс 8"/>
          <p:cNvSpPr/>
          <p:nvPr/>
        </p:nvSpPr>
        <p:spPr>
          <a:xfrm>
            <a:off x="4645124" y="2223948"/>
            <a:ext cx="1642228" cy="385960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2. Стоимость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1" name="Альтернативный процесс 15"/>
          <p:cNvSpPr/>
          <p:nvPr/>
        </p:nvSpPr>
        <p:spPr>
          <a:xfrm>
            <a:off x="221211" y="2247034"/>
            <a:ext cx="1758501" cy="404743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Интернет-портал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Альтернативный процесс 17"/>
          <p:cNvSpPr/>
          <p:nvPr/>
        </p:nvSpPr>
        <p:spPr>
          <a:xfrm>
            <a:off x="2397805" y="3193461"/>
            <a:ext cx="1728191" cy="406266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1. Доступность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Альтернативный процесс 18"/>
          <p:cNvSpPr/>
          <p:nvPr/>
        </p:nvSpPr>
        <p:spPr>
          <a:xfrm>
            <a:off x="4644008" y="3171897"/>
            <a:ext cx="1642228" cy="385960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2. Стоимость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6" name="Альтернативный процесс 20"/>
          <p:cNvSpPr/>
          <p:nvPr/>
        </p:nvSpPr>
        <p:spPr>
          <a:xfrm>
            <a:off x="220095" y="3181026"/>
            <a:ext cx="1759617" cy="404743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err="1" smtClean="0">
                <a:solidFill>
                  <a:prstClr val="black"/>
                </a:solidFill>
              </a:rPr>
              <a:t>Виджет</a:t>
            </a:r>
            <a:r>
              <a:rPr lang="ru-RU" sz="1600" b="1" dirty="0" smtClean="0">
                <a:solidFill>
                  <a:prstClr val="black"/>
                </a:solidFill>
              </a:rPr>
              <a:t>/баннер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Альтернативный процесс 21"/>
          <p:cNvSpPr/>
          <p:nvPr/>
        </p:nvSpPr>
        <p:spPr>
          <a:xfrm>
            <a:off x="2411761" y="4072752"/>
            <a:ext cx="1728191" cy="406266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1. Доступность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Альтернативный процесс 22"/>
          <p:cNvSpPr/>
          <p:nvPr/>
        </p:nvSpPr>
        <p:spPr>
          <a:xfrm>
            <a:off x="4657964" y="4051188"/>
            <a:ext cx="1642228" cy="385960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2. Стоимость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Альтернативный процесс 24"/>
          <p:cNvSpPr/>
          <p:nvPr/>
        </p:nvSpPr>
        <p:spPr>
          <a:xfrm>
            <a:off x="234052" y="4074274"/>
            <a:ext cx="1745660" cy="404743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Терминал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Альтернативный процесс 25"/>
          <p:cNvSpPr/>
          <p:nvPr/>
        </p:nvSpPr>
        <p:spPr>
          <a:xfrm>
            <a:off x="2410645" y="5020701"/>
            <a:ext cx="1728191" cy="406266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1. Доступность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2" name="Альтернативный процесс 26"/>
          <p:cNvSpPr/>
          <p:nvPr/>
        </p:nvSpPr>
        <p:spPr>
          <a:xfrm>
            <a:off x="4656848" y="4999137"/>
            <a:ext cx="1642228" cy="385960"/>
          </a:xfrm>
          <a:prstGeom prst="flowChartAlternateProcess">
            <a:avLst/>
          </a:prstGeom>
          <a:solidFill>
            <a:srgbClr val="FF86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2. Стоимость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Альтернативный процесс 28"/>
          <p:cNvSpPr/>
          <p:nvPr/>
        </p:nvSpPr>
        <p:spPr>
          <a:xfrm>
            <a:off x="232935" y="4957895"/>
            <a:ext cx="1746777" cy="559337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Телефонный опрос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5" name="Альтернативный процесс 29"/>
          <p:cNvSpPr/>
          <p:nvPr/>
        </p:nvSpPr>
        <p:spPr>
          <a:xfrm>
            <a:off x="2409529" y="5926779"/>
            <a:ext cx="1728191" cy="406266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1. Доступность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Альтернативный процесс 30"/>
          <p:cNvSpPr/>
          <p:nvPr/>
        </p:nvSpPr>
        <p:spPr>
          <a:xfrm>
            <a:off x="4655732" y="5905215"/>
            <a:ext cx="1642228" cy="385960"/>
          </a:xfrm>
          <a:prstGeom prst="flowChartAlternateProcess">
            <a:avLst/>
          </a:prstGeom>
          <a:solidFill>
            <a:srgbClr val="FF86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2. Стоимость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7" name="Альтернативный процесс 31"/>
          <p:cNvSpPr/>
          <p:nvPr/>
        </p:nvSpPr>
        <p:spPr>
          <a:xfrm>
            <a:off x="6869560" y="5891887"/>
            <a:ext cx="1804664" cy="371374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3. Достоверность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8" name="Альтернативный процесс 32"/>
          <p:cNvSpPr/>
          <p:nvPr/>
        </p:nvSpPr>
        <p:spPr>
          <a:xfrm>
            <a:off x="231819" y="5928300"/>
            <a:ext cx="1747893" cy="525035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Интервью на выходе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0" name="Альтернативный процесс 19"/>
          <p:cNvSpPr/>
          <p:nvPr/>
        </p:nvSpPr>
        <p:spPr>
          <a:xfrm>
            <a:off x="6872908" y="3174566"/>
            <a:ext cx="1804664" cy="371374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3. Достоверность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1" name="Альтернативный процесс 23"/>
          <p:cNvSpPr/>
          <p:nvPr/>
        </p:nvSpPr>
        <p:spPr>
          <a:xfrm>
            <a:off x="6886864" y="4053857"/>
            <a:ext cx="1804664" cy="371374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3. Достоверность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2" name="Альтернативный процесс 27"/>
          <p:cNvSpPr/>
          <p:nvPr/>
        </p:nvSpPr>
        <p:spPr>
          <a:xfrm>
            <a:off x="6871792" y="4973892"/>
            <a:ext cx="1804664" cy="371374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3. Достоверность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3" name="Альтернативный процесс 10"/>
          <p:cNvSpPr/>
          <p:nvPr/>
        </p:nvSpPr>
        <p:spPr>
          <a:xfrm>
            <a:off x="6886864" y="2226617"/>
            <a:ext cx="1804664" cy="371374"/>
          </a:xfrm>
          <a:prstGeom prst="flowChartAlternateProcess">
            <a:avLst/>
          </a:prstGeom>
          <a:solidFill>
            <a:srgbClr val="FF86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3. Достоверность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0010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ВЫБОР КАНАЛОВ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xmlns="" val="33484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22176" y="285728"/>
            <a:ext cx="798227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Контроль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результатов (оценка удовлетворенности)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900"/>
            <a:ext cx="9144000" cy="36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0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22176" y="-822"/>
            <a:ext cx="7982272" cy="105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Контроль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результатов (оценка выполнения государственного задания)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9144000" cy="45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8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22176" y="-822"/>
            <a:ext cx="7982272" cy="105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Контроль результатов (оценка информации на сайте учреждения)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3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20079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МЫ ВСЕГДА ГОТОВЫ ОТВЕТИТЬ НА ВАШИ ВОПРОСЫ ПО ОРГАНИЗАЦИИ НЕЗАВИСИМОЙ ОЦЕНКИ КАЧЕСТВА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810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35496" y="857233"/>
            <a:ext cx="91085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Зачем нужна независимая оценка качества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3857620" y="2285992"/>
            <a:ext cx="5005544" cy="3843030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Комплексное измерение качества в государственном и муниципальном секторе – это один из критериев эффективности расходования общественных средств и возможности привлечения дополнительных ресурсов.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2990285" cy="3987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122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5496" y="928671"/>
            <a:ext cx="910850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Что необходимо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преодолеть?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280100" y="2486163"/>
            <a:ext cx="8619296" cy="3607133"/>
          </a:xfrm>
          <a:prstGeom prst="rect">
            <a:avLst/>
          </a:prstGeom>
          <a:solidFill>
            <a:srgbClr val="FF8685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Недостаточное понимание целей проведения независимой оценки качества учредителями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Искаженное понимание целей оценки основного персонала учреждений социальной сферы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Низкая активность получателей услуг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122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Альтернативный процесс 6"/>
          <p:cNvSpPr/>
          <p:nvPr/>
        </p:nvSpPr>
        <p:spPr>
          <a:xfrm>
            <a:off x="179512" y="2159000"/>
            <a:ext cx="2808312" cy="2854176"/>
          </a:xfrm>
          <a:prstGeom prst="flowChartAlternateProcess">
            <a:avLst/>
          </a:prstGeom>
          <a:solidFill>
            <a:srgbClr val="FF86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1. Оценка открытости </a:t>
            </a:r>
            <a:r>
              <a:rPr lang="ru-RU" sz="2400" b="1" dirty="0">
                <a:solidFill>
                  <a:prstClr val="black"/>
                </a:solidFill>
              </a:rPr>
              <a:t>и доступности информации на официальном сайте </a:t>
            </a:r>
            <a:r>
              <a:rPr lang="ru-RU" sz="2400" b="1" dirty="0" smtClean="0">
                <a:solidFill>
                  <a:prstClr val="black"/>
                </a:solidFill>
              </a:rPr>
              <a:t>организации </a:t>
            </a:r>
            <a:r>
              <a:rPr lang="ru-RU" sz="2400" b="1" dirty="0">
                <a:solidFill>
                  <a:prstClr val="black"/>
                </a:solidFill>
              </a:rPr>
              <a:t>культуры </a:t>
            </a:r>
          </a:p>
        </p:txBody>
      </p:sp>
      <p:sp>
        <p:nvSpPr>
          <p:cNvPr id="10" name="Альтернативный процесс 8"/>
          <p:cNvSpPr/>
          <p:nvPr/>
        </p:nvSpPr>
        <p:spPr>
          <a:xfrm>
            <a:off x="3059833" y="2132856"/>
            <a:ext cx="2880319" cy="2854176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2. Оценка выполнения государственного/</a:t>
            </a:r>
            <a:r>
              <a:rPr lang="ru-RU" sz="2400" b="1" dirty="0" smtClean="0">
                <a:solidFill>
                  <a:prstClr val="black"/>
                </a:solidFill>
              </a:rPr>
              <a:t>муниципального </a:t>
            </a:r>
            <a:r>
              <a:rPr lang="ru-RU" sz="2400" b="1" dirty="0">
                <a:solidFill>
                  <a:prstClr val="black"/>
                </a:solidFill>
              </a:rPr>
              <a:t>задания </a:t>
            </a:r>
            <a:r>
              <a:rPr lang="ru-RU" sz="2400" b="1" dirty="0" smtClean="0">
                <a:solidFill>
                  <a:prstClr val="black"/>
                </a:solidFill>
              </a:rPr>
              <a:t>организации </a:t>
            </a:r>
            <a:r>
              <a:rPr lang="ru-RU" sz="2400" b="1" dirty="0">
                <a:solidFill>
                  <a:prstClr val="black"/>
                </a:solidFill>
              </a:rPr>
              <a:t>культуры </a:t>
            </a:r>
          </a:p>
        </p:txBody>
      </p:sp>
      <p:sp>
        <p:nvSpPr>
          <p:cNvPr id="11" name="Альтернативный процесс 10"/>
          <p:cNvSpPr/>
          <p:nvPr/>
        </p:nvSpPr>
        <p:spPr>
          <a:xfrm>
            <a:off x="6084168" y="2132386"/>
            <a:ext cx="2833175" cy="2880789"/>
          </a:xfrm>
          <a:prstGeom prst="flowChartAlternate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3. Оценка </a:t>
            </a:r>
            <a:r>
              <a:rPr lang="ru-RU" sz="2400" b="1" dirty="0" smtClean="0">
                <a:solidFill>
                  <a:prstClr val="black"/>
                </a:solidFill>
              </a:rPr>
              <a:t>удовлетворен-</a:t>
            </a:r>
            <a:r>
              <a:rPr lang="ru-RU" sz="2400" b="1" dirty="0" err="1" smtClean="0">
                <a:solidFill>
                  <a:prstClr val="black"/>
                </a:solidFill>
              </a:rPr>
              <a:t>ности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качеством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оказания </a:t>
            </a:r>
            <a:r>
              <a:rPr lang="ru-RU" sz="2400" b="1" dirty="0">
                <a:solidFill>
                  <a:prstClr val="black"/>
                </a:solidFill>
              </a:rPr>
              <a:t>услуг </a:t>
            </a:r>
            <a:r>
              <a:rPr lang="ru-RU" sz="2400" b="1" dirty="0" smtClean="0">
                <a:solidFill>
                  <a:prstClr val="black"/>
                </a:solidFill>
              </a:rPr>
              <a:t>организацией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культуры </a:t>
            </a:r>
          </a:p>
          <a:p>
            <a:pPr lvl="0" algn="ctr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61771" y="5085184"/>
            <a:ext cx="554245" cy="58420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59950" y="5110584"/>
            <a:ext cx="554245" cy="584200"/>
          </a:xfrm>
          <a:prstGeom prst="downArrow">
            <a:avLst/>
          </a:prstGeom>
          <a:solidFill>
            <a:srgbClr val="FF86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86107" y="5110584"/>
            <a:ext cx="554245" cy="584200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Альтернативный процесс 15"/>
          <p:cNvSpPr/>
          <p:nvPr/>
        </p:nvSpPr>
        <p:spPr>
          <a:xfrm>
            <a:off x="444501" y="5729436"/>
            <a:ext cx="8472842" cy="723900"/>
          </a:xfrm>
          <a:prstGeom prst="flowChartAlternateProcess">
            <a:avLst/>
          </a:prstGeom>
          <a:solidFill>
            <a:srgbClr val="56F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Независимая оценка качества услуг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658" y="714356"/>
            <a:ext cx="869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Методика проведения независимой оценки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688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34" y="2924944"/>
            <a:ext cx="8372777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5474" y="4715442"/>
            <a:ext cx="2722390" cy="97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6935" y="6299618"/>
            <a:ext cx="3048961" cy="97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95536" y="857232"/>
            <a:ext cx="8352928" cy="165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Оценка выполнения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задания на основании информации на сайте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www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bus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gov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ru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7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93" y="2492896"/>
            <a:ext cx="7162132" cy="7979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1043965" y="2496382"/>
            <a:ext cx="2114250" cy="76983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-29574" y="642919"/>
            <a:ext cx="9173574" cy="2210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Оценка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удовлетворенности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качеством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оказания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услуг организацией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культуры (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интернет-портал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758" y="3583264"/>
            <a:ext cx="3491602" cy="276646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848590" y="3121430"/>
            <a:ext cx="3523610" cy="85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21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219248" y="1000109"/>
            <a:ext cx="8705503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Изучение мнения получателей услуг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(баннер на сайте учреждения)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2050" name="Picture 2" descr="C:\Users\999\Desktop\0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28802"/>
            <a:ext cx="4060320" cy="287086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929198"/>
            <a:ext cx="4102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007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0" y="1000109"/>
            <a:ext cx="9141231" cy="142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Размещение ссылки на оценку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социальных сетях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  <p:pic>
        <p:nvPicPr>
          <p:cNvPr id="1026" name="Picture 2" descr="C:\Users\999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500306"/>
            <a:ext cx="6441899" cy="316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24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0371"/>
            <a:ext cx="9073008" cy="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251520" y="857232"/>
            <a:ext cx="8558336" cy="143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Изучение мнения получателей услуг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(терминал в учреждении)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17447" y="2854661"/>
            <a:ext cx="3977850" cy="2983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© АНО «РАКУРС»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710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503</Words>
  <Application>Microsoft Macintosh PowerPoint</Application>
  <PresentationFormat>Экран (4:3)</PresentationFormat>
  <Paragraphs>89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999</cp:lastModifiedBy>
  <cp:revision>60</cp:revision>
  <dcterms:created xsi:type="dcterms:W3CDTF">2012-10-24T08:34:29Z</dcterms:created>
  <dcterms:modified xsi:type="dcterms:W3CDTF">2016-10-26T14:55:11Z</dcterms:modified>
</cp:coreProperties>
</file>